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33" r:id="rId4"/>
    <p:sldId id="366" r:id="rId5"/>
    <p:sldId id="258" r:id="rId6"/>
    <p:sldId id="300" r:id="rId7"/>
    <p:sldId id="280" r:id="rId8"/>
    <p:sldId id="334" r:id="rId9"/>
    <p:sldId id="367" r:id="rId10"/>
    <p:sldId id="365" r:id="rId11"/>
    <p:sldId id="337" r:id="rId12"/>
    <p:sldId id="338" r:id="rId13"/>
    <p:sldId id="339" r:id="rId14"/>
    <p:sldId id="340" r:id="rId15"/>
    <p:sldId id="274" r:id="rId16"/>
    <p:sldId id="372" r:id="rId17"/>
    <p:sldId id="371" r:id="rId18"/>
    <p:sldId id="370" r:id="rId19"/>
    <p:sldId id="373" r:id="rId20"/>
    <p:sldId id="389" r:id="rId21"/>
    <p:sldId id="264" r:id="rId22"/>
    <p:sldId id="283" r:id="rId23"/>
    <p:sldId id="376" r:id="rId24"/>
    <p:sldId id="345" r:id="rId25"/>
    <p:sldId id="375" r:id="rId26"/>
    <p:sldId id="377" r:id="rId27"/>
    <p:sldId id="378" r:id="rId28"/>
    <p:sldId id="379" r:id="rId29"/>
    <p:sldId id="380" r:id="rId30"/>
    <p:sldId id="382" r:id="rId31"/>
    <p:sldId id="383" r:id="rId32"/>
    <p:sldId id="395" r:id="rId33"/>
    <p:sldId id="396" r:id="rId34"/>
    <p:sldId id="390" r:id="rId35"/>
    <p:sldId id="384" r:id="rId36"/>
    <p:sldId id="386" r:id="rId37"/>
    <p:sldId id="387" r:id="rId38"/>
    <p:sldId id="344" r:id="rId39"/>
    <p:sldId id="350" r:id="rId40"/>
    <p:sldId id="326" r:id="rId41"/>
    <p:sldId id="299" r:id="rId42"/>
    <p:sldId id="388" r:id="rId43"/>
    <p:sldId id="351" r:id="rId44"/>
    <p:sldId id="391" r:id="rId45"/>
    <p:sldId id="270" r:id="rId46"/>
    <p:sldId id="393" r:id="rId47"/>
    <p:sldId id="308" r:id="rId48"/>
    <p:sldId id="309" r:id="rId49"/>
    <p:sldId id="312" r:id="rId50"/>
    <p:sldId id="306" r:id="rId51"/>
    <p:sldId id="39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A9BD0-B101-450E-84B5-9C7B92EC4C0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D4A3DA-6057-42FB-999B-93DC20BAFA4E}">
      <dgm:prSet custT="1"/>
      <dgm:spPr/>
      <dgm:t>
        <a:bodyPr/>
        <a:lstStyle/>
        <a:p>
          <a:pPr rtl="0"/>
          <a:r>
            <a:rPr lang="en-US" sz="2400" i="1" dirty="0" smtClean="0"/>
            <a:t>Meningeal</a:t>
          </a:r>
          <a:endParaRPr lang="en-US" sz="2400" dirty="0"/>
        </a:p>
      </dgm:t>
    </dgm:pt>
    <dgm:pt modelId="{AC20735E-E48C-4B34-9021-D45DD5D301B6}" type="parTrans" cxnId="{973F3736-75D3-443E-88FF-4FDA875A6DBF}">
      <dgm:prSet/>
      <dgm:spPr/>
      <dgm:t>
        <a:bodyPr/>
        <a:lstStyle/>
        <a:p>
          <a:endParaRPr lang="en-US"/>
        </a:p>
      </dgm:t>
    </dgm:pt>
    <dgm:pt modelId="{28A0E35C-FA10-412D-B57D-36A9B17F6448}" type="sibTrans" cxnId="{973F3736-75D3-443E-88FF-4FDA875A6DBF}">
      <dgm:prSet/>
      <dgm:spPr/>
      <dgm:t>
        <a:bodyPr/>
        <a:lstStyle/>
        <a:p>
          <a:endParaRPr lang="en-US"/>
        </a:p>
      </dgm:t>
    </dgm:pt>
    <dgm:pt modelId="{D0494D15-78A1-4937-9737-8A72992E8C48}">
      <dgm:prSet custT="1"/>
      <dgm:spPr/>
      <dgm:t>
        <a:bodyPr/>
        <a:lstStyle/>
        <a:p>
          <a:pPr rtl="0"/>
          <a:r>
            <a:rPr lang="en-US" sz="2400" i="1" dirty="0" smtClean="0"/>
            <a:t>Posterior spinal</a:t>
          </a:r>
          <a:endParaRPr lang="en-US" sz="2400" dirty="0"/>
        </a:p>
      </dgm:t>
    </dgm:pt>
    <dgm:pt modelId="{0327CF24-C508-4D5E-B3D6-67223105DA04}" type="parTrans" cxnId="{1D86B7F4-C08D-4E6C-87A9-4347BCEB8884}">
      <dgm:prSet/>
      <dgm:spPr/>
      <dgm:t>
        <a:bodyPr/>
        <a:lstStyle/>
        <a:p>
          <a:endParaRPr lang="en-US"/>
        </a:p>
      </dgm:t>
    </dgm:pt>
    <dgm:pt modelId="{F5ADC359-E5DB-4218-BAD3-1EDEE0B3AFAF}" type="sibTrans" cxnId="{1D86B7F4-C08D-4E6C-87A9-4347BCEB8884}">
      <dgm:prSet/>
      <dgm:spPr/>
      <dgm:t>
        <a:bodyPr/>
        <a:lstStyle/>
        <a:p>
          <a:endParaRPr lang="en-US"/>
        </a:p>
      </dgm:t>
    </dgm:pt>
    <dgm:pt modelId="{D8FF7EC4-81A0-4B39-9E59-C8F790395CFD}">
      <dgm:prSet custT="1"/>
      <dgm:spPr/>
      <dgm:t>
        <a:bodyPr/>
        <a:lstStyle/>
        <a:p>
          <a:pPr rtl="0"/>
          <a:r>
            <a:rPr lang="en-US" sz="2400" i="1" dirty="0" smtClean="0"/>
            <a:t>Posterior inferior cerebellar</a:t>
          </a:r>
          <a:endParaRPr lang="en-US" sz="2400" dirty="0"/>
        </a:p>
      </dgm:t>
    </dgm:pt>
    <dgm:pt modelId="{3F1CC26A-3A75-41D6-B93E-08FD1A14D340}" type="parTrans" cxnId="{BD978B6E-7378-4FD8-B26C-4864FCB6C64E}">
      <dgm:prSet/>
      <dgm:spPr/>
      <dgm:t>
        <a:bodyPr/>
        <a:lstStyle/>
        <a:p>
          <a:endParaRPr lang="en-US"/>
        </a:p>
      </dgm:t>
    </dgm:pt>
    <dgm:pt modelId="{22A74D99-B8F9-4EE6-A0D7-A3FB052C93E4}" type="sibTrans" cxnId="{BD978B6E-7378-4FD8-B26C-4864FCB6C64E}">
      <dgm:prSet/>
      <dgm:spPr/>
      <dgm:t>
        <a:bodyPr/>
        <a:lstStyle/>
        <a:p>
          <a:endParaRPr lang="en-US"/>
        </a:p>
      </dgm:t>
    </dgm:pt>
    <dgm:pt modelId="{F2A1179C-4278-4957-8B6D-95D8D858DF11}">
      <dgm:prSet custT="1"/>
      <dgm:spPr/>
      <dgm:t>
        <a:bodyPr/>
        <a:lstStyle/>
        <a:p>
          <a:pPr rtl="0"/>
          <a:r>
            <a:rPr lang="en-US" sz="2400" i="1" dirty="0" smtClean="0"/>
            <a:t>Anterior spinal</a:t>
          </a:r>
          <a:endParaRPr lang="en-US" sz="2400" dirty="0"/>
        </a:p>
      </dgm:t>
    </dgm:pt>
    <dgm:pt modelId="{4C4A721D-CDD7-4A7D-A70A-0A84754DEDAF}" type="parTrans" cxnId="{9FD47A96-65C9-4D0E-8398-C2392EB8DB18}">
      <dgm:prSet/>
      <dgm:spPr/>
      <dgm:t>
        <a:bodyPr/>
        <a:lstStyle/>
        <a:p>
          <a:endParaRPr lang="en-US"/>
        </a:p>
      </dgm:t>
    </dgm:pt>
    <dgm:pt modelId="{276B6D7D-F09B-451E-BF76-D1AC05AC044E}" type="sibTrans" cxnId="{9FD47A96-65C9-4D0E-8398-C2392EB8DB18}">
      <dgm:prSet/>
      <dgm:spPr/>
      <dgm:t>
        <a:bodyPr/>
        <a:lstStyle/>
        <a:p>
          <a:endParaRPr lang="en-US"/>
        </a:p>
      </dgm:t>
    </dgm:pt>
    <dgm:pt modelId="{8DC52B83-B04B-4EBB-B93D-1B7260E12E6A}">
      <dgm:prSet custT="1"/>
      <dgm:spPr/>
      <dgm:t>
        <a:bodyPr/>
        <a:lstStyle/>
        <a:p>
          <a:pPr rtl="0"/>
          <a:r>
            <a:rPr lang="en-US" sz="2400" i="1" dirty="0" smtClean="0"/>
            <a:t>Medullary</a:t>
          </a:r>
          <a:endParaRPr lang="en-US" sz="2400" i="1" dirty="0"/>
        </a:p>
      </dgm:t>
    </dgm:pt>
    <dgm:pt modelId="{BCD87AF6-E0B3-41C8-9190-11CE6726A8E3}" type="parTrans" cxnId="{AB566E29-7E1E-4582-9E3B-AC705D2F03CF}">
      <dgm:prSet/>
      <dgm:spPr/>
      <dgm:t>
        <a:bodyPr/>
        <a:lstStyle/>
        <a:p>
          <a:endParaRPr lang="en-US"/>
        </a:p>
      </dgm:t>
    </dgm:pt>
    <dgm:pt modelId="{4DE7F4C8-4B50-4C96-8849-6099B4C037F7}" type="sibTrans" cxnId="{AB566E29-7E1E-4582-9E3B-AC705D2F03CF}">
      <dgm:prSet/>
      <dgm:spPr/>
      <dgm:t>
        <a:bodyPr/>
        <a:lstStyle/>
        <a:p>
          <a:endParaRPr lang="en-US"/>
        </a:p>
      </dgm:t>
    </dgm:pt>
    <dgm:pt modelId="{D9E9C071-C4B2-4C56-9B78-0CFFBE644BA2}" type="pres">
      <dgm:prSet presAssocID="{8BEA9BD0-B101-450E-84B5-9C7B92EC4C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C5212-8F64-42CC-B992-430F6A0DBD37}" type="pres">
      <dgm:prSet presAssocID="{FCD4A3DA-6057-42FB-999B-93DC20BAFA4E}" presName="parentText" presStyleLbl="node1" presStyleIdx="0" presStyleCnt="5" custLinFactY="100000" custLinFactNeighborX="2500" custLinFactNeighborY="1035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FC8A-0D08-4732-98F5-DEE971A32EFF}" type="pres">
      <dgm:prSet presAssocID="{28A0E35C-FA10-412D-B57D-36A9B17F6448}" presName="spacer" presStyleCnt="0"/>
      <dgm:spPr/>
      <dgm:t>
        <a:bodyPr/>
        <a:lstStyle/>
        <a:p>
          <a:endParaRPr lang="en-US"/>
        </a:p>
      </dgm:t>
    </dgm:pt>
    <dgm:pt modelId="{9D157BE1-BB9A-40A4-926A-E4A190D1943C}" type="pres">
      <dgm:prSet presAssocID="{D0494D15-78A1-4937-9737-8A72992E8C48}" presName="parentText" presStyleLbl="node1" presStyleIdx="1" presStyleCnt="5" custLinFactY="-930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AEAB9-EC00-4C61-8113-91D3E05A301C}" type="pres">
      <dgm:prSet presAssocID="{F5ADC359-E5DB-4218-BAD3-1EDEE0B3AFAF}" presName="spacer" presStyleCnt="0"/>
      <dgm:spPr/>
      <dgm:t>
        <a:bodyPr/>
        <a:lstStyle/>
        <a:p>
          <a:endParaRPr lang="en-US"/>
        </a:p>
      </dgm:t>
    </dgm:pt>
    <dgm:pt modelId="{A8DE70A1-9D5C-4933-9170-7650B3B48EAA}" type="pres">
      <dgm:prSet presAssocID="{D8FF7EC4-81A0-4B39-9E59-C8F790395C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BFB87-6B3D-4B6F-8ED6-8D09F121BEC0}" type="pres">
      <dgm:prSet presAssocID="{22A74D99-B8F9-4EE6-A0D7-A3FB052C93E4}" presName="spacer" presStyleCnt="0"/>
      <dgm:spPr/>
      <dgm:t>
        <a:bodyPr/>
        <a:lstStyle/>
        <a:p>
          <a:endParaRPr lang="en-US"/>
        </a:p>
      </dgm:t>
    </dgm:pt>
    <dgm:pt modelId="{A684285B-8736-484F-AF4A-EC6583C02168}" type="pres">
      <dgm:prSet presAssocID="{F2A1179C-4278-4957-8B6D-95D8D858DF1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AD058-1E19-45E4-9C42-01EDCBB031B8}" type="pres">
      <dgm:prSet presAssocID="{276B6D7D-F09B-451E-BF76-D1AC05AC044E}" presName="spacer" presStyleCnt="0"/>
      <dgm:spPr/>
      <dgm:t>
        <a:bodyPr/>
        <a:lstStyle/>
        <a:p>
          <a:endParaRPr lang="en-US"/>
        </a:p>
      </dgm:t>
    </dgm:pt>
    <dgm:pt modelId="{E02A7ED5-5E4C-4092-9F34-074BBEA7AA0B}" type="pres">
      <dgm:prSet presAssocID="{8DC52B83-B04B-4EBB-B93D-1B7260E12E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47A96-65C9-4D0E-8398-C2392EB8DB18}" srcId="{8BEA9BD0-B101-450E-84B5-9C7B92EC4C04}" destId="{F2A1179C-4278-4957-8B6D-95D8D858DF11}" srcOrd="3" destOrd="0" parTransId="{4C4A721D-CDD7-4A7D-A70A-0A84754DEDAF}" sibTransId="{276B6D7D-F09B-451E-BF76-D1AC05AC044E}"/>
    <dgm:cxn modelId="{3186161E-2201-47DE-AC78-5C368EE4C7A3}" type="presOf" srcId="{FCD4A3DA-6057-42FB-999B-93DC20BAFA4E}" destId="{247C5212-8F64-42CC-B992-430F6A0DBD37}" srcOrd="0" destOrd="0" presId="urn:microsoft.com/office/officeart/2005/8/layout/vList2"/>
    <dgm:cxn modelId="{F63094BE-44E6-4D2A-8DCC-791202940BD2}" type="presOf" srcId="{8DC52B83-B04B-4EBB-B93D-1B7260E12E6A}" destId="{E02A7ED5-5E4C-4092-9F34-074BBEA7AA0B}" srcOrd="0" destOrd="0" presId="urn:microsoft.com/office/officeart/2005/8/layout/vList2"/>
    <dgm:cxn modelId="{E945BC75-3A9A-493D-84D2-DB9459CF9A91}" type="presOf" srcId="{F2A1179C-4278-4957-8B6D-95D8D858DF11}" destId="{A684285B-8736-484F-AF4A-EC6583C02168}" srcOrd="0" destOrd="0" presId="urn:microsoft.com/office/officeart/2005/8/layout/vList2"/>
    <dgm:cxn modelId="{5A28EE70-E116-4EDB-8D92-0B886F5BB444}" type="presOf" srcId="{8BEA9BD0-B101-450E-84B5-9C7B92EC4C04}" destId="{D9E9C071-C4B2-4C56-9B78-0CFFBE644BA2}" srcOrd="0" destOrd="0" presId="urn:microsoft.com/office/officeart/2005/8/layout/vList2"/>
    <dgm:cxn modelId="{CAFE46C9-A24A-4F8E-853A-8AFC13D6BBBF}" type="presOf" srcId="{D0494D15-78A1-4937-9737-8A72992E8C48}" destId="{9D157BE1-BB9A-40A4-926A-E4A190D1943C}" srcOrd="0" destOrd="0" presId="urn:microsoft.com/office/officeart/2005/8/layout/vList2"/>
    <dgm:cxn modelId="{973F3736-75D3-443E-88FF-4FDA875A6DBF}" srcId="{8BEA9BD0-B101-450E-84B5-9C7B92EC4C04}" destId="{FCD4A3DA-6057-42FB-999B-93DC20BAFA4E}" srcOrd="0" destOrd="0" parTransId="{AC20735E-E48C-4B34-9021-D45DD5D301B6}" sibTransId="{28A0E35C-FA10-412D-B57D-36A9B17F6448}"/>
    <dgm:cxn modelId="{AB566E29-7E1E-4582-9E3B-AC705D2F03CF}" srcId="{8BEA9BD0-B101-450E-84B5-9C7B92EC4C04}" destId="{8DC52B83-B04B-4EBB-B93D-1B7260E12E6A}" srcOrd="4" destOrd="0" parTransId="{BCD87AF6-E0B3-41C8-9190-11CE6726A8E3}" sibTransId="{4DE7F4C8-4B50-4C96-8849-6099B4C037F7}"/>
    <dgm:cxn modelId="{79D29981-2D2B-4125-8A22-05533E929368}" type="presOf" srcId="{D8FF7EC4-81A0-4B39-9E59-C8F790395CFD}" destId="{A8DE70A1-9D5C-4933-9170-7650B3B48EAA}" srcOrd="0" destOrd="0" presId="urn:microsoft.com/office/officeart/2005/8/layout/vList2"/>
    <dgm:cxn modelId="{BD978B6E-7378-4FD8-B26C-4864FCB6C64E}" srcId="{8BEA9BD0-B101-450E-84B5-9C7B92EC4C04}" destId="{D8FF7EC4-81A0-4B39-9E59-C8F790395CFD}" srcOrd="2" destOrd="0" parTransId="{3F1CC26A-3A75-41D6-B93E-08FD1A14D340}" sibTransId="{22A74D99-B8F9-4EE6-A0D7-A3FB052C93E4}"/>
    <dgm:cxn modelId="{1D86B7F4-C08D-4E6C-87A9-4347BCEB8884}" srcId="{8BEA9BD0-B101-450E-84B5-9C7B92EC4C04}" destId="{D0494D15-78A1-4937-9737-8A72992E8C48}" srcOrd="1" destOrd="0" parTransId="{0327CF24-C508-4D5E-B3D6-67223105DA04}" sibTransId="{F5ADC359-E5DB-4218-BAD3-1EDEE0B3AFAF}"/>
    <dgm:cxn modelId="{5530C396-8198-4596-9044-DBB5D7ED2C3B}" type="presParOf" srcId="{D9E9C071-C4B2-4C56-9B78-0CFFBE644BA2}" destId="{247C5212-8F64-42CC-B992-430F6A0DBD37}" srcOrd="0" destOrd="0" presId="urn:microsoft.com/office/officeart/2005/8/layout/vList2"/>
    <dgm:cxn modelId="{1116678A-394E-43D2-B7AC-C90D6955565F}" type="presParOf" srcId="{D9E9C071-C4B2-4C56-9B78-0CFFBE644BA2}" destId="{12B4FC8A-0D08-4732-98F5-DEE971A32EFF}" srcOrd="1" destOrd="0" presId="urn:microsoft.com/office/officeart/2005/8/layout/vList2"/>
    <dgm:cxn modelId="{8DCFD4AD-11A5-4BD2-BB01-142D46FAEECC}" type="presParOf" srcId="{D9E9C071-C4B2-4C56-9B78-0CFFBE644BA2}" destId="{9D157BE1-BB9A-40A4-926A-E4A190D1943C}" srcOrd="2" destOrd="0" presId="urn:microsoft.com/office/officeart/2005/8/layout/vList2"/>
    <dgm:cxn modelId="{017DE880-3A82-45F8-84A1-D6E7DAA14BA9}" type="presParOf" srcId="{D9E9C071-C4B2-4C56-9B78-0CFFBE644BA2}" destId="{977AEAB9-EC00-4C61-8113-91D3E05A301C}" srcOrd="3" destOrd="0" presId="urn:microsoft.com/office/officeart/2005/8/layout/vList2"/>
    <dgm:cxn modelId="{00288FB8-D76E-4966-9685-3B83546DED0C}" type="presParOf" srcId="{D9E9C071-C4B2-4C56-9B78-0CFFBE644BA2}" destId="{A8DE70A1-9D5C-4933-9170-7650B3B48EAA}" srcOrd="4" destOrd="0" presId="urn:microsoft.com/office/officeart/2005/8/layout/vList2"/>
    <dgm:cxn modelId="{A26722A9-D0D4-4A69-86FC-DCDB7BDD28FE}" type="presParOf" srcId="{D9E9C071-C4B2-4C56-9B78-0CFFBE644BA2}" destId="{F4ABFB87-6B3D-4B6F-8ED6-8D09F121BEC0}" srcOrd="5" destOrd="0" presId="urn:microsoft.com/office/officeart/2005/8/layout/vList2"/>
    <dgm:cxn modelId="{A2D718D7-A1A1-4849-907F-2AF58D960E36}" type="presParOf" srcId="{D9E9C071-C4B2-4C56-9B78-0CFFBE644BA2}" destId="{A684285B-8736-484F-AF4A-EC6583C02168}" srcOrd="6" destOrd="0" presId="urn:microsoft.com/office/officeart/2005/8/layout/vList2"/>
    <dgm:cxn modelId="{2C180258-7F97-453C-BCC9-48F37FCAD954}" type="presParOf" srcId="{D9E9C071-C4B2-4C56-9B78-0CFFBE644BA2}" destId="{858AD058-1E19-45E4-9C42-01EDCBB031B8}" srcOrd="7" destOrd="0" presId="urn:microsoft.com/office/officeart/2005/8/layout/vList2"/>
    <dgm:cxn modelId="{90545ABC-7B94-44B9-A694-5B9758B91B1E}" type="presParOf" srcId="{D9E9C071-C4B2-4C56-9B78-0CFFBE644BA2}" destId="{E02A7ED5-5E4C-4092-9F34-074BBEA7AA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7C5212-8F64-42CC-B992-430F6A0DBD37}">
      <dsp:nvSpPr>
        <dsp:cNvPr id="0" name=""/>
        <dsp:cNvSpPr/>
      </dsp:nvSpPr>
      <dsp:spPr>
        <a:xfrm>
          <a:off x="0" y="1100547"/>
          <a:ext cx="2286000" cy="10874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Meningeal</a:t>
          </a:r>
          <a:endParaRPr lang="en-US" sz="2400" kern="1200" dirty="0"/>
        </a:p>
      </dsp:txBody>
      <dsp:txXfrm>
        <a:off x="0" y="1100547"/>
        <a:ext cx="2286000" cy="1087448"/>
      </dsp:txXfrm>
    </dsp:sp>
    <dsp:sp modelId="{9D157BE1-BB9A-40A4-926A-E4A190D1943C}">
      <dsp:nvSpPr>
        <dsp:cNvPr id="0" name=""/>
        <dsp:cNvSpPr/>
      </dsp:nvSpPr>
      <dsp:spPr>
        <a:xfrm>
          <a:off x="0" y="76198"/>
          <a:ext cx="2286000" cy="108744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Posterior spinal</a:t>
          </a:r>
          <a:endParaRPr lang="en-US" sz="2400" kern="1200" dirty="0"/>
        </a:p>
      </dsp:txBody>
      <dsp:txXfrm>
        <a:off x="0" y="76198"/>
        <a:ext cx="2286000" cy="1087448"/>
      </dsp:txXfrm>
    </dsp:sp>
    <dsp:sp modelId="{A8DE70A1-9D5C-4933-9170-7650B3B48EAA}">
      <dsp:nvSpPr>
        <dsp:cNvPr id="0" name=""/>
        <dsp:cNvSpPr/>
      </dsp:nvSpPr>
      <dsp:spPr>
        <a:xfrm>
          <a:off x="0" y="2199475"/>
          <a:ext cx="2286000" cy="108744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Posterior inferior cerebellar</a:t>
          </a:r>
          <a:endParaRPr lang="en-US" sz="2400" kern="1200" dirty="0"/>
        </a:p>
      </dsp:txBody>
      <dsp:txXfrm>
        <a:off x="0" y="2199475"/>
        <a:ext cx="2286000" cy="1087448"/>
      </dsp:txXfrm>
    </dsp:sp>
    <dsp:sp modelId="{A684285B-8736-484F-AF4A-EC6583C02168}">
      <dsp:nvSpPr>
        <dsp:cNvPr id="0" name=""/>
        <dsp:cNvSpPr/>
      </dsp:nvSpPr>
      <dsp:spPr>
        <a:xfrm>
          <a:off x="0" y="3298821"/>
          <a:ext cx="2286000" cy="108744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Anterior spinal</a:t>
          </a:r>
          <a:endParaRPr lang="en-US" sz="2400" kern="1200" dirty="0"/>
        </a:p>
      </dsp:txBody>
      <dsp:txXfrm>
        <a:off x="0" y="3298821"/>
        <a:ext cx="2286000" cy="1087448"/>
      </dsp:txXfrm>
    </dsp:sp>
    <dsp:sp modelId="{E02A7ED5-5E4C-4092-9F34-074BBEA7AA0B}">
      <dsp:nvSpPr>
        <dsp:cNvPr id="0" name=""/>
        <dsp:cNvSpPr/>
      </dsp:nvSpPr>
      <dsp:spPr>
        <a:xfrm>
          <a:off x="0" y="4398166"/>
          <a:ext cx="2286000" cy="108744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Medullary</a:t>
          </a:r>
          <a:endParaRPr lang="en-US" sz="2400" i="1" kern="1200" dirty="0"/>
        </a:p>
      </dsp:txBody>
      <dsp:txXfrm>
        <a:off x="0" y="4398166"/>
        <a:ext cx="2286000" cy="1087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74C8-EA9C-4152-BFAA-78954043A50D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1AEA8-44C8-42E3-8517-1AE5E5A3F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31D1-B6D6-4936-8F68-7AED44CA3C03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2D3B-3D2B-4C87-8DA0-D0BDFA9B4C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  <p:sndAc>
      <p:stSnd>
        <p:snd r:embed="rId13" name="cashreg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Blood supply of brain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</a:t>
            </a:r>
          </a:p>
          <a:p>
            <a:r>
              <a:rPr lang="en-US" sz="4400" b="1" dirty="0" err="1" smtClean="0">
                <a:solidFill>
                  <a:srgbClr val="FF0000"/>
                </a:solidFill>
              </a:rPr>
              <a:t>Dr.Ch.N.V.Bharath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6"/>
            <a:ext cx="6676793" cy="68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:\NETTER\BRAIN\New Picture (54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662"/>
          <a:stretch>
            <a:fillRect/>
          </a:stretch>
        </p:blipFill>
        <p:spPr bwMode="auto">
          <a:xfrm>
            <a:off x="457200" y="914400"/>
            <a:ext cx="7391400" cy="59465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0"/>
            <a:ext cx="54102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Terminal branches  - Ant cerebral  and middle cerebral</a:t>
            </a:r>
            <a:endParaRPr lang="en-US" sz="2800" b="1" dirty="0"/>
          </a:p>
        </p:txBody>
      </p:sp>
      <p:sp>
        <p:nvSpPr>
          <p:cNvPr id="9" name="Left Arrow 8"/>
          <p:cNvSpPr/>
          <p:nvPr/>
        </p:nvSpPr>
        <p:spPr>
          <a:xfrm rot="19706988">
            <a:off x="1936913" y="2047700"/>
            <a:ext cx="2667000" cy="292896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20899517">
            <a:off x="3836381" y="2397921"/>
            <a:ext cx="2667000" cy="5334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1.Posterior communicating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Runs backward to join PCA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Gives  branches to </a:t>
            </a:r>
            <a:r>
              <a:rPr lang="en-US" sz="3200" dirty="0" err="1" smtClean="0">
                <a:solidFill>
                  <a:schemeClr val="bg1"/>
                </a:solidFill>
              </a:rPr>
              <a:t>hypophysis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cerebri</a:t>
            </a:r>
            <a:r>
              <a:rPr lang="en-US" sz="3200" dirty="0" smtClean="0">
                <a:solidFill>
                  <a:schemeClr val="bg1"/>
                </a:solidFill>
              </a:rPr>
              <a:t> and hypothalamus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HOME\Downloads\WhatsApp Image 2020-05-19 at 6.59.50 P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77014"/>
            <a:ext cx="4696795" cy="56047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2. Anterior choroidal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Runs with optic tract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Enters inferior horn of LV thro choroid fissure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Supplies choroid plexus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rgbClr val="FFFF00"/>
                </a:solidFill>
              </a:rPr>
              <a:t>Artery of cerebral thrombosis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D:\NETTER\BRAIN\New Picture (54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662" r="37634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rot="21270514">
            <a:off x="1835218" y="2939743"/>
            <a:ext cx="2527336" cy="255329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3.Anterior cerebral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Smaller terminal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Course – runs forward and medially.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Above the optic nerve– connected by ant. Communicating art.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Runs above the CC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:\NETTER\BRAIN\New Picture (54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662" r="37634"/>
          <a:stretch>
            <a:fillRect/>
          </a:stretch>
        </p:blipFill>
        <p:spPr bwMode="auto">
          <a:xfrm>
            <a:off x="0" y="1298512"/>
            <a:ext cx="4572000" cy="5595644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rot="20257896">
            <a:off x="1573062" y="2634700"/>
            <a:ext cx="1393660" cy="5334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0" descr="D:\NETTER\BRAIN\New Picture (60).bmp"/>
          <p:cNvPicPr>
            <a:picLocks noChangeAspect="1" noChangeArrowheads="1"/>
          </p:cNvPicPr>
          <p:nvPr/>
        </p:nvPicPr>
        <p:blipFill>
          <a:blip r:embed="rId3" cstate="print"/>
          <a:srcRect l="15504" t="26780" r="10078" b="12519"/>
          <a:stretch>
            <a:fillRect/>
          </a:stretch>
        </p:blipFill>
        <p:spPr bwMode="auto">
          <a:xfrm>
            <a:off x="4724400" y="3727450"/>
            <a:ext cx="4419600" cy="3130550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 rot="19519771">
            <a:off x="6449865" y="4070560"/>
            <a:ext cx="1393660" cy="5334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HOME\Downloads\WhatsApp Image 2020-05-19 at 6.59.50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3214"/>
            <a:ext cx="4696795" cy="56047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Anterior cerebral arteries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:\NETTER\BRAIN\New Picture (57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38440"/>
            <a:ext cx="6248400" cy="561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59737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Orbital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Frontal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Parietal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HOME\Downloads\WhatsApp Image 2020-05-19 at 6.59.50 PM (4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69342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4.Middle cerebral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Larger terminal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Runs laterally thro lateral </a:t>
            </a:r>
            <a:r>
              <a:rPr lang="en-US" sz="3200" dirty="0" err="1" smtClean="0">
                <a:solidFill>
                  <a:schemeClr val="bg1"/>
                </a:solidFill>
              </a:rPr>
              <a:t>sulcus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Gives deep perforating </a:t>
            </a:r>
            <a:r>
              <a:rPr lang="en-US" sz="3200" dirty="0" err="1" smtClean="0">
                <a:solidFill>
                  <a:schemeClr val="bg1"/>
                </a:solidFill>
              </a:rPr>
              <a:t>brs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D:\NETTER\BRAIN\New Picture (54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6934"/>
            <a:ext cx="5334000" cy="47156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3048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Temporal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Frontal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Parietal</a:t>
            </a:r>
            <a:endParaRPr lang="en-US" sz="5400" dirty="0"/>
          </a:p>
        </p:txBody>
      </p:sp>
      <p:pic>
        <p:nvPicPr>
          <p:cNvPr id="5" name="Picture 2" descr="C:\Users\HOME\Downloads\WhatsApp Image 2020-05-19 at 6.59.50 PM (5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"/>
            <a:ext cx="63246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5.Opthalmic artery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HOME\Downloads\WhatsApp Image 2020-05-19 at 6.59.48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324599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Main arteries 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D:\Chaurasia\Brain\DSC02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b="10143"/>
          <a:stretch>
            <a:fillRect/>
          </a:stretch>
        </p:blipFill>
        <p:spPr bwMode="auto">
          <a:xfrm>
            <a:off x="3276600" y="1500417"/>
            <a:ext cx="5635739" cy="510860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ight Arrow 3"/>
          <p:cNvSpPr/>
          <p:nvPr/>
        </p:nvSpPr>
        <p:spPr>
          <a:xfrm rot="21294592">
            <a:off x="3641189" y="5676575"/>
            <a:ext cx="2590800" cy="485092"/>
          </a:xfrm>
          <a:prstGeom prst="rightArrow">
            <a:avLst>
              <a:gd name="adj1" fmla="val 30321"/>
              <a:gd name="adj2" fmla="val 9717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740258">
            <a:off x="6133570" y="3960320"/>
            <a:ext cx="2402116" cy="450515"/>
          </a:xfrm>
          <a:prstGeom prst="rightArrow">
            <a:avLst>
              <a:gd name="adj1" fmla="val 37135"/>
              <a:gd name="adj2" fmla="val 10307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259080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Internal carotid  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259080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Vertebro -basillar system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OME\Downloads\WhatsApp Image 2020-05-19 at 10.59.57 PM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CIRCLE OF WILLIS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Circulus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arteriosus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Location – </a:t>
            </a:r>
            <a:r>
              <a:rPr lang="en-US" sz="3200" dirty="0" err="1" smtClean="0">
                <a:solidFill>
                  <a:schemeClr val="bg1"/>
                </a:solidFill>
              </a:rPr>
              <a:t>Interpeduncular</a:t>
            </a:r>
            <a:r>
              <a:rPr lang="en-US" sz="3200" dirty="0" smtClean="0">
                <a:solidFill>
                  <a:schemeClr val="bg1"/>
                </a:solidFill>
              </a:rPr>
              <a:t> cistern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Shape – polygonal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Equalize the flow of blood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Collateral circulation</a:t>
            </a:r>
          </a:p>
        </p:txBody>
      </p:sp>
      <p:pic>
        <p:nvPicPr>
          <p:cNvPr id="6146" name="Picture 2" descr="C:\Users\HOME\Downloads\WhatsApp Image 2020-05-19 at 6.59.50 PM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725299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WhatsApp Image 2020-05-19 at 6.59.50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6075384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Formation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Central branches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1"/>
            <a:ext cx="3352800" cy="57911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Six groups</a:t>
            </a:r>
          </a:p>
          <a:p>
            <a:pPr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Anteromedial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Right and left </a:t>
            </a:r>
            <a:r>
              <a:rPr lang="en-US" b="1" dirty="0" err="1" smtClean="0">
                <a:solidFill>
                  <a:srgbClr val="FFFF00"/>
                </a:solidFill>
              </a:rPr>
              <a:t>anterolateral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Posteromedial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Right and left </a:t>
            </a:r>
            <a:r>
              <a:rPr lang="en-US" b="1" dirty="0" err="1" smtClean="0">
                <a:solidFill>
                  <a:srgbClr val="FFFF00"/>
                </a:solidFill>
              </a:rPr>
              <a:t>Posterolateral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HOME\Downloads\WhatsApp Image 2020-05-19 at 10.59.57 PM (3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Central branches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D:\NETTER\BRAIN\New Picture (55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 bwMode="auto">
          <a:xfrm>
            <a:off x="0" y="1066800"/>
            <a:ext cx="4522776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5257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 AM group from ant com, ACA and ICA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Recurrent branch of ACA/Artery of </a:t>
            </a:r>
            <a:r>
              <a:rPr lang="en-US" b="1" dirty="0" smtClean="0">
                <a:solidFill>
                  <a:srgbClr val="FFFF00"/>
                </a:solidFill>
              </a:rPr>
              <a:t>HEUBNER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Thrombosis of this art leads to </a:t>
            </a:r>
            <a:r>
              <a:rPr lang="en-US" sz="3200" b="1" dirty="0" err="1" smtClean="0">
                <a:solidFill>
                  <a:schemeClr val="bg1"/>
                </a:solidFill>
              </a:rPr>
              <a:t>contralateral</a:t>
            </a:r>
            <a:r>
              <a:rPr lang="en-US" sz="3200" b="1" dirty="0" smtClean="0">
                <a:solidFill>
                  <a:schemeClr val="bg1"/>
                </a:solidFill>
              </a:rPr>
              <a:t> upper </a:t>
            </a:r>
            <a:r>
              <a:rPr lang="en-US" sz="3200" b="1" dirty="0" err="1" smtClean="0">
                <a:solidFill>
                  <a:schemeClr val="bg1"/>
                </a:solidFill>
              </a:rPr>
              <a:t>monoplegia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7" name="Picture 2" descr="C:\Users\HOME\Downloads\WhatsApp Image 2020-05-19 at 10.59.57 PM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ownloads\WhatsApp Image 2020-05-19 at 10.59.57 PM (3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791200" cy="61722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724400" cy="5334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2. AL group from MCA (striate </a:t>
            </a:r>
            <a:r>
              <a:rPr lang="en-US" sz="3200" b="1" dirty="0" err="1" smtClean="0">
                <a:solidFill>
                  <a:schemeClr val="bg1"/>
                </a:solidFill>
              </a:rPr>
              <a:t>brs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Charcot’s </a:t>
            </a:r>
            <a:r>
              <a:rPr lang="en-US" sz="3200" b="1" dirty="0" smtClean="0">
                <a:solidFill>
                  <a:schemeClr val="bg1"/>
                </a:solidFill>
              </a:rPr>
              <a:t>artery of cerebral hemorrhage.</a:t>
            </a:r>
          </a:p>
          <a:p>
            <a:pPr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3.posteromedial group from PCA and PCA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Also called </a:t>
            </a:r>
            <a:r>
              <a:rPr lang="en-US" sz="3200" b="1" dirty="0" err="1" smtClean="0">
                <a:solidFill>
                  <a:srgbClr val="FFFF00"/>
                </a:solidFill>
              </a:rPr>
              <a:t>thalamo</a:t>
            </a:r>
            <a:r>
              <a:rPr lang="en-US" sz="3200" b="1" dirty="0" smtClean="0">
                <a:solidFill>
                  <a:srgbClr val="FFFF00"/>
                </a:solidFill>
              </a:rPr>
              <a:t> perforators 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4.PL group from PCA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Also called </a:t>
            </a:r>
            <a:r>
              <a:rPr lang="en-US" sz="3200" b="1" dirty="0" err="1" smtClean="0">
                <a:solidFill>
                  <a:srgbClr val="FFFF00"/>
                </a:solidFill>
              </a:rPr>
              <a:t>thalamogeniculate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  <a:latin typeface="Arial Rounded MT Bold" pitchFamily="34" charset="0"/>
              </a:rPr>
              <a:t>Branching pattern</a:t>
            </a:r>
            <a:endParaRPr lang="en-US" i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Types </a:t>
            </a:r>
            <a:r>
              <a:rPr lang="en-US" sz="4000" dirty="0" smtClean="0">
                <a:solidFill>
                  <a:srgbClr val="FFFF00"/>
                </a:solidFill>
              </a:rPr>
              <a:t>of branches from ACA,MCA AND PCA</a:t>
            </a:r>
          </a:p>
          <a:p>
            <a:pPr>
              <a:buFont typeface="Wingdings" pitchFamily="2" charset="2"/>
              <a:buChar char="Ø"/>
            </a:pPr>
            <a:r>
              <a:rPr lang="en-US" sz="7200" dirty="0" smtClean="0">
                <a:solidFill>
                  <a:srgbClr val="FFFF00"/>
                </a:solidFill>
              </a:rPr>
              <a:t>Central</a:t>
            </a:r>
          </a:p>
          <a:p>
            <a:pPr>
              <a:buFont typeface="Wingdings" pitchFamily="2" charset="2"/>
              <a:buChar char="Ø"/>
            </a:pPr>
            <a:r>
              <a:rPr lang="en-US" sz="7200" dirty="0" smtClean="0">
                <a:solidFill>
                  <a:srgbClr val="FFFF00"/>
                </a:solidFill>
              </a:rPr>
              <a:t>Cortical</a:t>
            </a:r>
          </a:p>
          <a:p>
            <a:pPr>
              <a:buFont typeface="Wingdings" pitchFamily="2" charset="2"/>
              <a:buChar char="Ø"/>
            </a:pPr>
            <a:r>
              <a:rPr lang="en-US" sz="7200" dirty="0" smtClean="0">
                <a:solidFill>
                  <a:srgbClr val="FFFF00"/>
                </a:solidFill>
              </a:rPr>
              <a:t>C</a:t>
            </a:r>
            <a:r>
              <a:rPr lang="en-US" sz="7200" dirty="0" smtClean="0">
                <a:solidFill>
                  <a:srgbClr val="FFFF00"/>
                </a:solidFill>
              </a:rPr>
              <a:t>horoidal</a:t>
            </a:r>
            <a:endParaRPr lang="en-US" sz="7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Central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thin walled , slender perforating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End arteries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Anteromedial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Right and left </a:t>
            </a:r>
            <a:r>
              <a:rPr lang="en-US" dirty="0" err="1" smtClean="0">
                <a:solidFill>
                  <a:srgbClr val="FFFF00"/>
                </a:solidFill>
              </a:rPr>
              <a:t>anterolateral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Posteromedial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Right and left </a:t>
            </a:r>
            <a:r>
              <a:rPr lang="en-US" dirty="0" err="1" smtClean="0">
                <a:solidFill>
                  <a:srgbClr val="FFFF00"/>
                </a:solidFill>
              </a:rPr>
              <a:t>Posterolateral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OME\Downloads\WhatsApp Image 2020-05-19 at 10.59.57 PM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16242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Cortical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05000"/>
            <a:ext cx="3200400" cy="42211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End arteries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2 types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1. Short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2. Long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597" y="1447800"/>
            <a:ext cx="572219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59737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Orbital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Frontal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Parietal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HOME\Downloads\WhatsApp Image 2020-05-19 at 6.59.50 PM (4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6934200" cy="624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381000"/>
            <a:ext cx="6781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Anterior  cerebral artery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Vertebral artery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267200" cy="49831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branch of </a:t>
            </a:r>
            <a:r>
              <a:rPr lang="en-US" sz="3200" dirty="0" err="1" smtClean="0">
                <a:solidFill>
                  <a:schemeClr val="bg1"/>
                </a:solidFill>
              </a:rPr>
              <a:t>subclavian</a:t>
            </a:r>
            <a:r>
              <a:rPr lang="en-US" sz="3200" dirty="0" smtClean="0">
                <a:solidFill>
                  <a:schemeClr val="bg1"/>
                </a:solidFill>
              </a:rPr>
              <a:t> artery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Course  - 4 parts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	 </a:t>
            </a:r>
            <a:r>
              <a:rPr lang="en-US" sz="4000" dirty="0" smtClean="0">
                <a:solidFill>
                  <a:schemeClr val="bg1"/>
                </a:solidFill>
              </a:rPr>
              <a:t>1</a:t>
            </a:r>
            <a:r>
              <a:rPr lang="en-US" sz="4000" baseline="30000" dirty="0" smtClean="0">
                <a:solidFill>
                  <a:schemeClr val="bg1"/>
                </a:solidFill>
              </a:rPr>
              <a:t>st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	 2</a:t>
            </a:r>
            <a:r>
              <a:rPr lang="en-US" sz="4000" baseline="30000" dirty="0" smtClean="0">
                <a:solidFill>
                  <a:schemeClr val="bg1"/>
                </a:solidFill>
              </a:rPr>
              <a:t>nd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    3</a:t>
            </a:r>
            <a:r>
              <a:rPr lang="en-US" sz="4000" baseline="30000" dirty="0" smtClean="0">
                <a:solidFill>
                  <a:schemeClr val="bg1"/>
                </a:solidFill>
              </a:rPr>
              <a:t>rd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    4</a:t>
            </a:r>
            <a:r>
              <a:rPr lang="en-US" sz="4000" baseline="30000" dirty="0" smtClean="0">
                <a:solidFill>
                  <a:schemeClr val="bg1"/>
                </a:solidFill>
              </a:rPr>
              <a:t>th    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D:\Pictures from net\CNS\Blood supply\New Picture (16).bmp"/>
          <p:cNvPicPr>
            <a:picLocks noChangeAspect="1" noChangeArrowheads="1"/>
          </p:cNvPicPr>
          <p:nvPr/>
        </p:nvPicPr>
        <p:blipFill>
          <a:blip r:embed="rId2" cstate="print"/>
          <a:srcRect l="12000" t="6667" r="7429" b="4000"/>
          <a:stretch>
            <a:fillRect/>
          </a:stretch>
        </p:blipFill>
        <p:spPr bwMode="auto">
          <a:xfrm>
            <a:off x="4394579" y="152400"/>
            <a:ext cx="4597021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3048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Orbital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Temporal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Frontal</a:t>
            </a:r>
          </a:p>
          <a:p>
            <a:pPr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Parietal</a:t>
            </a:r>
            <a:endParaRPr lang="en-US" sz="5400" dirty="0"/>
          </a:p>
        </p:txBody>
      </p:sp>
      <p:pic>
        <p:nvPicPr>
          <p:cNvPr id="5" name="Picture 2" descr="C:\Users\HOME\Downloads\WhatsApp Image 2020-05-19 at 6.59.50 PM (5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"/>
            <a:ext cx="6324600" cy="640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19400" y="381000"/>
            <a:ext cx="61722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Middle  cerebral artery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Posterior cerebral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114800" cy="4678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Ant.temporal</a:t>
            </a:r>
            <a:r>
              <a:rPr lang="en-US" sz="3600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Post.temporal</a:t>
            </a: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parieto</a:t>
            </a:r>
            <a:r>
              <a:rPr lang="en-US" sz="3600" dirty="0" smtClean="0"/>
              <a:t>-occipital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calcarine</a:t>
            </a:r>
            <a:endParaRPr lang="en-US" sz="3600" dirty="0"/>
          </a:p>
        </p:txBody>
      </p:sp>
      <p:pic>
        <p:nvPicPr>
          <p:cNvPr id="4" name="Picture 3" descr="D:\NETTER\BRAIN\New Picture (53).bmp"/>
          <p:cNvPicPr>
            <a:picLocks noChangeAspect="1" noChangeArrowheads="1"/>
          </p:cNvPicPr>
          <p:nvPr/>
        </p:nvPicPr>
        <p:blipFill>
          <a:blip r:embed="rId2" cstate="print"/>
          <a:srcRect l="5128"/>
          <a:stretch>
            <a:fillRect/>
          </a:stretch>
        </p:blipFill>
        <p:spPr bwMode="auto">
          <a:xfrm>
            <a:off x="4343400" y="1259418"/>
            <a:ext cx="4648200" cy="5446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HOME\Downloads\WhatsApp Image 2020-05-19 at 6.59.50 PM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5029200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5800" cy="1676400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Choroidal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Anterior </a:t>
            </a:r>
            <a:r>
              <a:rPr lang="en-US" sz="4000" dirty="0" smtClean="0">
                <a:solidFill>
                  <a:srgbClr val="FFFF00"/>
                </a:solidFill>
              </a:rPr>
              <a:t>choroidal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Runs with optic tract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Enters inferior horn of LV thro choroid fissure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Supplies choroid plexus</a:t>
            </a: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endParaRPr lang="en-US" b="1" u="sng" dirty="0" smtClean="0">
              <a:solidFill>
                <a:schemeClr val="bg1"/>
              </a:solidFill>
            </a:endParaRPr>
          </a:p>
          <a:p>
            <a:r>
              <a:rPr lang="en-US" sz="3200" b="1" u="sng" dirty="0" smtClean="0">
                <a:solidFill>
                  <a:srgbClr val="FFFF00"/>
                </a:solidFill>
              </a:rPr>
              <a:t>Artery of cerebral thrombosis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D:\NETTER\BRAIN\New Picture (54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662" r="37634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 rot="21270514">
            <a:off x="1835218" y="2939743"/>
            <a:ext cx="2527336" cy="255329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Posterior choroidal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Choroid plexus of 3</a:t>
            </a:r>
            <a:r>
              <a:rPr lang="en-US" sz="4000" baseline="30000" dirty="0" smtClean="0">
                <a:solidFill>
                  <a:srgbClr val="FFFF00"/>
                </a:solidFill>
              </a:rPr>
              <a:t>rd</a:t>
            </a:r>
            <a:r>
              <a:rPr lang="en-US" sz="4000" dirty="0" smtClean="0">
                <a:solidFill>
                  <a:srgbClr val="FFFF00"/>
                </a:solidFill>
              </a:rPr>
              <a:t> ventricle and lateral ventricles.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OME\Downloads\7936edc5a9f54af026f56b1dd892adc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Supply </a:t>
            </a:r>
            <a:r>
              <a:rPr lang="en-US" smtClean="0">
                <a:solidFill>
                  <a:srgbClr val="FFFF00"/>
                </a:solidFill>
              </a:rPr>
              <a:t>of different </a:t>
            </a:r>
            <a:r>
              <a:rPr lang="en-US" dirty="0" smtClean="0">
                <a:solidFill>
                  <a:srgbClr val="FFFF00"/>
                </a:solidFill>
              </a:rPr>
              <a:t>surfaces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HOME\Downloads\WhatsApp Image 2020-05-19 at 6.59.50 PM (7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60484"/>
            <a:ext cx="6248400" cy="459751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81600" cy="4525963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Superolateral</a:t>
            </a:r>
            <a:r>
              <a:rPr lang="en-US" sz="4000" dirty="0" smtClean="0">
                <a:solidFill>
                  <a:srgbClr val="FFFF00"/>
                </a:solidFill>
              </a:rPr>
              <a:t> surface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MCA (2/3)</a:t>
            </a:r>
          </a:p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ACA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PCA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4602163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Medial surface</a:t>
            </a:r>
          </a:p>
          <a:p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ACA (2/3)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MCA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PCA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HOME\Desktop\WhatsApp Image 2020-05-19 at 6.59.50 PM (7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"/>
            <a:ext cx="58674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906963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Inferior surface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PCA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MCA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ACA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HOME\Downloads\WhatsApp Image 2020-05-19 at 6.59.49 PM (8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790" y="0"/>
            <a:ext cx="6168209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Cortical branches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ictures from net\CNS\Blood supply\New Picture (38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155136" y="1295400"/>
            <a:ext cx="9299136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D:\NETTER\BRAIN\New Picture (58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4" t="26905" r="23359"/>
          <a:stretch>
            <a:fillRect/>
          </a:stretch>
        </p:blipFill>
        <p:spPr bwMode="auto">
          <a:xfrm>
            <a:off x="0" y="296989"/>
            <a:ext cx="8556377" cy="65610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867400"/>
            <a:ext cx="815340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Cortical and central branches do not </a:t>
            </a:r>
            <a:r>
              <a:rPr lang="en-US" sz="2800" b="1" dirty="0" err="1" smtClean="0">
                <a:solidFill>
                  <a:srgbClr val="FFFF00"/>
                </a:solidFill>
              </a:rPr>
              <a:t>anastomose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No </a:t>
            </a:r>
            <a:r>
              <a:rPr lang="en-US" sz="2800" b="1" dirty="0" err="1" smtClean="0">
                <a:solidFill>
                  <a:srgbClr val="FFFF00"/>
                </a:solidFill>
              </a:rPr>
              <a:t>anastomosis</a:t>
            </a:r>
            <a:r>
              <a:rPr lang="en-US" sz="2800" b="1" dirty="0" smtClean="0">
                <a:solidFill>
                  <a:srgbClr val="FFFF00"/>
                </a:solidFill>
              </a:rPr>
              <a:t> inside the brain tissue.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WhatsApp Image 2020-05-19 at 6.59.48 PM (2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5562601" cy="69241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Venous drainage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FFFF00"/>
                </a:solidFill>
              </a:rPr>
              <a:t> Devoid of muscle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FF00"/>
                </a:solidFill>
              </a:rPr>
              <a:t> No valves</a:t>
            </a:r>
          </a:p>
          <a:p>
            <a:pPr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FFFF00"/>
                </a:solidFill>
              </a:rPr>
              <a:t>  Veins of cerebrum </a:t>
            </a:r>
            <a:r>
              <a:rPr lang="en-US" sz="4800" dirty="0" smtClean="0">
                <a:solidFill>
                  <a:srgbClr val="FFFF00"/>
                </a:solidFill>
              </a:rPr>
              <a:t>– Superficial and 							deep veins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Venous drainage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Superior cerebral veins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Inferior cerebral veins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Superficial middle cerebral vein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Superior </a:t>
            </a:r>
            <a:r>
              <a:rPr lang="en-US" b="1" dirty="0" err="1" smtClean="0">
                <a:solidFill>
                  <a:srgbClr val="FFFF00"/>
                </a:solidFill>
              </a:rPr>
              <a:t>anastomotic</a:t>
            </a:r>
            <a:r>
              <a:rPr lang="en-US" b="1" dirty="0" smtClean="0">
                <a:solidFill>
                  <a:srgbClr val="FFFF00"/>
                </a:solidFill>
              </a:rPr>
              <a:t> vein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Inferior </a:t>
            </a:r>
            <a:r>
              <a:rPr lang="en-US" b="1" dirty="0" err="1" smtClean="0">
                <a:solidFill>
                  <a:srgbClr val="FFFF00"/>
                </a:solidFill>
              </a:rPr>
              <a:t>anastomotic</a:t>
            </a:r>
            <a:r>
              <a:rPr lang="en-US" b="1" dirty="0" smtClean="0">
                <a:solidFill>
                  <a:srgbClr val="FFFF00"/>
                </a:solidFill>
              </a:rPr>
              <a:t> vein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HOME\Downloads\WhatsApp Image 2020-05-19 at 6.59.49 PM (5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840"/>
            <a:ext cx="5562600" cy="54521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0" y="304800"/>
            <a:ext cx="5895740" cy="56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4343400"/>
            <a:ext cx="4800600" cy="25145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Deep middle cerebral vein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Anterior cerebral vein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Deep veins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3276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Internal cerebral veins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133600"/>
            <a:ext cx="18288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72200" y="3429000"/>
            <a:ext cx="304800" cy="2667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0" y="2057400"/>
            <a:ext cx="381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HOME\Downloads\WhatsApp Image 2020-05-19 at 10.59.57 PM (5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337" y="1412600"/>
            <a:ext cx="6188663" cy="5293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WhatsApp Image 2020-05-19 at 6.59.49 PM (3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654" y="0"/>
            <a:ext cx="6130346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3733800" cy="513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Great cerebral vein (Galen)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Basal vein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2" descr="D:\NETTER\BRAIN\New Picture (6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6641685" cy="6149975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7812791">
            <a:off x="588214" y="4111596"/>
            <a:ext cx="1905000" cy="6096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2819400"/>
            <a:ext cx="1066800" cy="38100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" y="3200400"/>
            <a:ext cx="1066800" cy="38100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19050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Thalamo</a:t>
            </a:r>
            <a:r>
              <a:rPr lang="en-US" sz="2800" b="1" dirty="0" smtClean="0">
                <a:solidFill>
                  <a:schemeClr val="bg1"/>
                </a:solidFill>
              </a:rPr>
              <a:t> striate vein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88" y="3276600"/>
            <a:ext cx="206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Choroid vein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114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Internal cerebral vein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5334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Great cerebral vein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3143 0.122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10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OME\Downloads\WhatsApp Image 2020-05-19 at 10.59.57 P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96" y="0"/>
            <a:ext cx="614602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b="3511"/>
          <a:stretch>
            <a:fillRect/>
          </a:stretch>
        </p:blipFill>
        <p:spPr bwMode="auto">
          <a:xfrm>
            <a:off x="3048000" y="304800"/>
            <a:ext cx="5785487" cy="6281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9066">
            <a:off x="93170" y="789426"/>
            <a:ext cx="2971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CAROTID ANGIOGRAM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Anterior view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5294">
            <a:off x="-141840" y="549043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CAROTID ANGIOGRAM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l="8839" b="10528"/>
          <a:stretch>
            <a:fillRect/>
          </a:stretch>
        </p:blipFill>
        <p:spPr bwMode="auto">
          <a:xfrm>
            <a:off x="3276600" y="457200"/>
            <a:ext cx="5501105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6019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</a:rPr>
              <a:t>Lateral view</a:t>
            </a:r>
            <a:endParaRPr lang="en-US" sz="2400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CAROTID ANGIOGRAM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ictures from net\CNS\New folder\New Picture (2).bmp"/>
          <p:cNvPicPr>
            <a:picLocks noChangeAspect="1" noChangeArrowheads="1"/>
          </p:cNvPicPr>
          <p:nvPr/>
        </p:nvPicPr>
        <p:blipFill>
          <a:blip r:embed="rId2" cstate="print"/>
          <a:srcRect l="10256" t="4613" r="12821" b="13511"/>
          <a:stretch>
            <a:fillRect/>
          </a:stretch>
        </p:blipFill>
        <p:spPr bwMode="auto">
          <a:xfrm>
            <a:off x="3359239" y="220980"/>
            <a:ext cx="5479961" cy="64846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19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Vertebral artery</a:t>
            </a:r>
            <a:endParaRPr 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228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Chaurasia\Brain\DSC02664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 b="4348"/>
          <a:stretch>
            <a:fillRect/>
          </a:stretch>
        </p:blipFill>
        <p:spPr bwMode="auto">
          <a:xfrm>
            <a:off x="3429000" y="282062"/>
            <a:ext cx="5395459" cy="6271138"/>
          </a:xfrm>
          <a:prstGeom prst="rect">
            <a:avLst/>
          </a:prstGeom>
          <a:noFill/>
        </p:spPr>
      </p:pic>
      <p:pic>
        <p:nvPicPr>
          <p:cNvPr id="3" name="Picture 2" descr="C:\Users\HOME\Downloads\WhatsApp Image 2020-05-19 at 6.59.49 PM (1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52400"/>
            <a:ext cx="6781799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7C5212-8F64-42CC-B992-430F6A0DB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47C5212-8F64-42CC-B992-430F6A0DB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157BE1-BB9A-40A4-926A-E4A190D19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D157BE1-BB9A-40A4-926A-E4A190D19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DE70A1-9D5C-4933-9170-7650B3B48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8DE70A1-9D5C-4933-9170-7650B3B48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4285B-8736-484F-AF4A-EC6583C02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684285B-8736-484F-AF4A-EC6583C02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2A7ED5-5E4C-4092-9F34-074BBEA7A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02A7ED5-5E4C-4092-9F34-074BBEA7A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ANEURYSM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:\Moore\Moore H &amp; N\DSC0437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22804" y="1295400"/>
            <a:ext cx="6204204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72" y="533399"/>
            <a:ext cx="9017428" cy="63548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5715000"/>
            <a:ext cx="34290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Basilar artery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 descr="C:\Users\HOME\Downloads\WhatsApp Image 2020-05-19 at 6.59.49 PM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11" y="0"/>
            <a:ext cx="8016589" cy="60198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3657600"/>
            <a:ext cx="3733800" cy="32004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4000" b="1" dirty="0" smtClean="0">
                <a:latin typeface="Arial Narrow" pitchFamily="34" charset="0"/>
                <a:cs typeface="Arabic Typesetting" pitchFamily="66" charset="-78"/>
              </a:rPr>
              <a:t>Anterior inferior cerebellar</a:t>
            </a:r>
          </a:p>
          <a:p>
            <a:r>
              <a:rPr lang="en-US" sz="4000" b="1" dirty="0" smtClean="0">
                <a:latin typeface="Arial Narrow" pitchFamily="34" charset="0"/>
                <a:cs typeface="Arabic Typesetting" pitchFamily="66" charset="-78"/>
              </a:rPr>
              <a:t>Labyrinthine</a:t>
            </a:r>
          </a:p>
          <a:p>
            <a:r>
              <a:rPr lang="en-US" sz="4000" b="1" dirty="0" smtClean="0">
                <a:latin typeface="Arial Narrow" pitchFamily="34" charset="0"/>
                <a:cs typeface="Arabic Typesetting" pitchFamily="66" charset="-78"/>
              </a:rPr>
              <a:t>Pontine</a:t>
            </a:r>
          </a:p>
          <a:p>
            <a:r>
              <a:rPr lang="en-US" sz="4000" b="1" dirty="0" smtClean="0">
                <a:latin typeface="Arial Narrow" pitchFamily="34" charset="0"/>
                <a:cs typeface="Arabic Typesetting" pitchFamily="66" charset="-78"/>
              </a:rPr>
              <a:t>Superior cerebellar</a:t>
            </a:r>
          </a:p>
          <a:p>
            <a:r>
              <a:rPr lang="en-US" sz="4000" b="1" dirty="0" smtClean="0">
                <a:latin typeface="Arial Narrow" pitchFamily="34" charset="0"/>
                <a:cs typeface="Arabic Typesetting" pitchFamily="66" charset="-78"/>
              </a:rPr>
              <a:t>Posterior cerebral</a:t>
            </a:r>
            <a:endParaRPr lang="en-US" sz="4000" b="1" dirty="0">
              <a:latin typeface="Arial Narrow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Posterior cerebral artery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114800" cy="4678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Ant.temporal</a:t>
            </a:r>
            <a:r>
              <a:rPr lang="en-US" sz="4000" dirty="0" smtClean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Post.temporal</a:t>
            </a:r>
            <a:endParaRPr lang="en-US" sz="4000" dirty="0" smtClean="0"/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parieto</a:t>
            </a:r>
            <a:r>
              <a:rPr lang="en-US" sz="4000" dirty="0" smtClean="0"/>
              <a:t>-occipital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/>
              <a:t>calcarine</a:t>
            </a:r>
            <a:endParaRPr lang="en-US" sz="4000" dirty="0"/>
          </a:p>
        </p:txBody>
      </p:sp>
      <p:pic>
        <p:nvPicPr>
          <p:cNvPr id="4" name="Picture 3" descr="D:\NETTER\BRAIN\New Picture (53).bmp"/>
          <p:cNvPicPr>
            <a:picLocks noChangeAspect="1" noChangeArrowheads="1"/>
          </p:cNvPicPr>
          <p:nvPr/>
        </p:nvPicPr>
        <p:blipFill>
          <a:blip r:embed="rId2" cstate="print"/>
          <a:srcRect l="5128"/>
          <a:stretch>
            <a:fillRect/>
          </a:stretch>
        </p:blipFill>
        <p:spPr bwMode="auto">
          <a:xfrm>
            <a:off x="4343400" y="1259418"/>
            <a:ext cx="4648200" cy="5446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HOME\Downloads\WhatsApp Image 2020-05-19 at 6.59.50 PM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5029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4038600" cy="914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Internal carotid artery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2590799"/>
            <a:ext cx="4648200" cy="4267201"/>
          </a:xfr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Origin</a:t>
            </a:r>
            <a:r>
              <a:rPr lang="en-US" sz="3600" dirty="0" smtClean="0">
                <a:solidFill>
                  <a:schemeClr val="bg1"/>
                </a:solidFill>
              </a:rPr>
              <a:t>-  </a:t>
            </a:r>
            <a:r>
              <a:rPr lang="en-US" sz="3200" dirty="0" smtClean="0">
                <a:solidFill>
                  <a:schemeClr val="bg1"/>
                </a:solidFill>
              </a:rPr>
              <a:t>From  CCA at the level of upper border of thyroid cartilage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3505200"/>
            <a:ext cx="2514600" cy="6096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8676"/>
            <a:ext cx="4367609" cy="69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WhatsApp Image 2020-05-19 at 6.59.48 PM (2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9192"/>
            <a:ext cx="5410199" cy="67488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484</Words>
  <Application>Microsoft Office PowerPoint</Application>
  <PresentationFormat>On-screen Show (4:3)</PresentationFormat>
  <Paragraphs>180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Blood supply of brain</vt:lpstr>
      <vt:lpstr>Main arteries </vt:lpstr>
      <vt:lpstr>Vertebral artery</vt:lpstr>
      <vt:lpstr>Slide 4</vt:lpstr>
      <vt:lpstr>Vertebral artery</vt:lpstr>
      <vt:lpstr>Basilar artery</vt:lpstr>
      <vt:lpstr>Posterior cerebral artery</vt:lpstr>
      <vt:lpstr>Internal carotid artery</vt:lpstr>
      <vt:lpstr>Slide 9</vt:lpstr>
      <vt:lpstr>Slide 10</vt:lpstr>
      <vt:lpstr>Slide 11</vt:lpstr>
      <vt:lpstr>1.Posterior communicating artery</vt:lpstr>
      <vt:lpstr>2. Anterior choroidal artery</vt:lpstr>
      <vt:lpstr>3.Anterior cerebral artery</vt:lpstr>
      <vt:lpstr>Anterior cerebral arteries</vt:lpstr>
      <vt:lpstr>Slide 16</vt:lpstr>
      <vt:lpstr>4.Middle cerebral artery</vt:lpstr>
      <vt:lpstr>Slide 18</vt:lpstr>
      <vt:lpstr>5.Opthalmic artery</vt:lpstr>
      <vt:lpstr>Slide 20</vt:lpstr>
      <vt:lpstr>CIRCLE OF WILLIS</vt:lpstr>
      <vt:lpstr>Slide 22</vt:lpstr>
      <vt:lpstr>Central branches</vt:lpstr>
      <vt:lpstr>Central branches</vt:lpstr>
      <vt:lpstr>Slide 25</vt:lpstr>
      <vt:lpstr>Branching pattern</vt:lpstr>
      <vt:lpstr>Central </vt:lpstr>
      <vt:lpstr>Cortical</vt:lpstr>
      <vt:lpstr>Slide 29</vt:lpstr>
      <vt:lpstr>Slide 30</vt:lpstr>
      <vt:lpstr>Posterior cerebral artery</vt:lpstr>
      <vt:lpstr>Choroidal Anterior choroidal artery</vt:lpstr>
      <vt:lpstr>Posterior choroidal artery</vt:lpstr>
      <vt:lpstr>Slide 34</vt:lpstr>
      <vt:lpstr>Supply of different surfaces</vt:lpstr>
      <vt:lpstr>Slide 36</vt:lpstr>
      <vt:lpstr>Slide 37</vt:lpstr>
      <vt:lpstr>Cortical branches</vt:lpstr>
      <vt:lpstr>Slide 39</vt:lpstr>
      <vt:lpstr>Venous drainage</vt:lpstr>
      <vt:lpstr>Venous drainage</vt:lpstr>
      <vt:lpstr>Slide 42</vt:lpstr>
      <vt:lpstr>Deep veins </vt:lpstr>
      <vt:lpstr>Slide 44</vt:lpstr>
      <vt:lpstr>Slide 45</vt:lpstr>
      <vt:lpstr>Slide 46</vt:lpstr>
      <vt:lpstr>CAROTID ANGIOGRAM</vt:lpstr>
      <vt:lpstr>CAROTID ANGIOGRAM</vt:lpstr>
      <vt:lpstr>CAROTID ANGIOGRAM</vt:lpstr>
      <vt:lpstr>ANEURYSM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SUPPLY TO BRAIN</dc:title>
  <dc:creator>KANNAN</dc:creator>
  <cp:lastModifiedBy>HOME</cp:lastModifiedBy>
  <cp:revision>176</cp:revision>
  <dcterms:created xsi:type="dcterms:W3CDTF">2013-03-27T09:45:46Z</dcterms:created>
  <dcterms:modified xsi:type="dcterms:W3CDTF">2020-05-20T06:14:57Z</dcterms:modified>
</cp:coreProperties>
</file>